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553" r:id="rId2"/>
    <p:sldId id="554" r:id="rId3"/>
    <p:sldId id="555" r:id="rId4"/>
    <p:sldId id="556" r:id="rId5"/>
    <p:sldId id="557" r:id="rId6"/>
    <p:sldId id="558" r:id="rId7"/>
    <p:sldId id="559" r:id="rId8"/>
    <p:sldId id="594" r:id="rId9"/>
    <p:sldId id="561" r:id="rId10"/>
    <p:sldId id="575" r:id="rId11"/>
    <p:sldId id="589" r:id="rId12"/>
    <p:sldId id="564" r:id="rId13"/>
    <p:sldId id="565" r:id="rId14"/>
    <p:sldId id="593" r:id="rId15"/>
    <p:sldId id="568" r:id="rId16"/>
    <p:sldId id="595" r:id="rId17"/>
    <p:sldId id="596" r:id="rId18"/>
    <p:sldId id="597" r:id="rId19"/>
    <p:sldId id="572" r:id="rId2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0000FF"/>
    <a:srgbClr val="FF5050"/>
    <a:srgbClr val="FF9999"/>
    <a:srgbClr val="FFFFCC"/>
    <a:srgbClr val="FFFF66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046" autoAdjust="0"/>
    <p:restoredTop sz="94730" autoAdjust="0"/>
  </p:normalViewPr>
  <p:slideViewPr>
    <p:cSldViewPr>
      <p:cViewPr varScale="1">
        <p:scale>
          <a:sx n="119" d="100"/>
          <a:sy n="119" d="100"/>
        </p:scale>
        <p:origin x="63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97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68" d="100"/>
        <a:sy n="168" d="100"/>
      </p:scale>
      <p:origin x="0" y="12156"/>
    </p:cViewPr>
  </p:sorterViewPr>
  <p:notesViewPr>
    <p:cSldViewPr>
      <p:cViewPr>
        <p:scale>
          <a:sx n="100" d="100"/>
          <a:sy n="100" d="100"/>
        </p:scale>
        <p:origin x="-780" y="2448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7840" cy="465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31" tIns="47265" rIns="94531" bIns="4726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5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31" tIns="47265" rIns="94531" bIns="4726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254"/>
            <a:ext cx="3037840" cy="465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31" tIns="47265" rIns="94531" bIns="4726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254"/>
            <a:ext cx="3037840" cy="465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31" tIns="47265" rIns="94531" bIns="4726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FDAD0D1-A7F0-4B0D-8A00-F11D2F4735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604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7840" cy="465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31" tIns="47265" rIns="94531" bIns="4726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5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31" tIns="47265" rIns="94531" bIns="4726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2" y="4416457"/>
            <a:ext cx="5140960" cy="4183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31" tIns="47265" rIns="94531" bIns="472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31254"/>
            <a:ext cx="3037840" cy="465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31" tIns="47265" rIns="94531" bIns="4726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254"/>
            <a:ext cx="3037840" cy="465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31" tIns="47265" rIns="94531" bIns="4726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550EAC-4443-4D24-ABC8-D4E2BA87BD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9540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fontAlgn="t" hangingPunct="1">
              <a:spcBef>
                <a:spcPct val="0"/>
              </a:spcBef>
            </a:pPr>
            <a:r>
              <a:rPr kumimoji="1" lang="en-US" dirty="0">
                <a:latin typeface="Times New Roman" pitchFamily="18" charset="0"/>
              </a:rPr>
              <a:t>1 FOR 22 MECHANIC RATIO &amp; 150 SHOP FOREMAN RULE</a:t>
            </a:r>
          </a:p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0484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*</a:t>
            </a:r>
          </a:p>
        </p:txBody>
      </p:sp>
      <p:sp>
        <p:nvSpPr>
          <p:cNvPr id="20485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07/16/96</a:t>
            </a:r>
          </a:p>
        </p:txBody>
      </p:sp>
      <p:sp>
        <p:nvSpPr>
          <p:cNvPr id="20486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*</a:t>
            </a:r>
          </a:p>
        </p:txBody>
      </p:sp>
      <p:sp>
        <p:nvSpPr>
          <p:cNvPr id="20487" name="Slide Number Placeholder 6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##</a:t>
            </a:r>
          </a:p>
        </p:txBody>
      </p:sp>
    </p:spTree>
    <p:extLst>
      <p:ext uri="{BB962C8B-B14F-4D97-AF65-F5344CB8AC3E}">
        <p14:creationId xmlns:p14="http://schemas.microsoft.com/office/powerpoint/2010/main" val="753779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653CF-7391-4E07-9734-9C03BB188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C932F-EA19-4427-A45D-DA73CE6AF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39289-8786-4D98-A028-8DBD969F1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954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257800" y="1905000"/>
            <a:ext cx="3810000" cy="4114800"/>
          </a:xfr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EAA38-7F61-4E7D-9E64-AD238739D5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6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31872-55CD-4DF5-A547-02C35BC01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0522A-5CD7-4FC6-A96D-F8C38B53F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85D57-A274-43E7-BB13-4B98FC38C5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1C3A3-DB84-4358-9B9E-2A03443E1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C67A0-A00F-4C71-A2A1-2774A0BE3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71D39-9800-4FE0-A34C-2E793145A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EEF6B-1C02-4D11-99AB-59C7ABA294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650BF-A6FF-46B1-8D6E-E0811A1FCE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F3178E6-188A-4497-9101-E69151A2BA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772400" cy="5562600"/>
          </a:xfrm>
          <a:noFill/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900" b="1" u="sng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Transportation Funding</a:t>
            </a:r>
            <a:br>
              <a:rPr lang="en-US" sz="49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49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49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49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49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9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Jerry Lassiter</a:t>
            </a:r>
            <a:br>
              <a:rPr lang="en-US" sz="7200" dirty="0">
                <a:solidFill>
                  <a:srgbClr val="0000FF"/>
                </a:solidFill>
              </a:rPr>
            </a:br>
            <a:r>
              <a:rPr lang="en-US" sz="2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Financial Administrator</a:t>
            </a:r>
            <a:br>
              <a:rPr lang="en-US" sz="2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Alabama State Department of Education</a:t>
            </a:r>
            <a:br>
              <a:rPr lang="en-US" sz="2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Office of Supporting Programs</a:t>
            </a:r>
            <a:br>
              <a:rPr lang="en-US" sz="2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Pupil Transportation Section</a:t>
            </a:r>
            <a:br>
              <a:rPr lang="en-US" sz="2400" b="1" dirty="0">
                <a:solidFill>
                  <a:srgbClr val="0000FF"/>
                </a:solidFill>
              </a:rPr>
            </a:br>
            <a:endParaRPr lang="en-US" sz="7200" b="1" dirty="0">
              <a:solidFill>
                <a:srgbClr val="0000FF"/>
              </a:solidFill>
            </a:endParaRPr>
          </a:p>
        </p:txBody>
      </p:sp>
      <p:pic>
        <p:nvPicPr>
          <p:cNvPr id="7170" name="Picture 2" descr="http://t3.gstatic.com/images?q=tbn:ANd9GcQeliYq12OLDVzvo6ofYCKvFrJaOi_0o1f00HKEBGvPwVAWmp1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676400"/>
            <a:ext cx="2619375" cy="17430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83239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2"/>
          <p:cNvSpPr txBox="1">
            <a:spLocks noChangeArrowheads="1"/>
          </p:cNvSpPr>
          <p:nvPr/>
        </p:nvSpPr>
        <p:spPr bwMode="auto">
          <a:xfrm>
            <a:off x="76200" y="76200"/>
            <a:ext cx="8915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u="sng" dirty="0">
                <a:latin typeface="Calibri" pitchFamily="34" charset="0"/>
              </a:rPr>
              <a:t>Route Report LEAPS Crosswalk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918669"/>
              </p:ext>
            </p:extLst>
          </p:nvPr>
        </p:nvGraphicFramePr>
        <p:xfrm>
          <a:off x="152390" y="5105400"/>
          <a:ext cx="8610609" cy="1744980"/>
        </p:xfrm>
        <a:graphic>
          <a:graphicData uri="http://schemas.openxmlformats.org/drawingml/2006/table">
            <a:tbl>
              <a:tblPr/>
              <a:tblGrid>
                <a:gridCol w="6300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2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7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71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71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71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71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71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712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712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712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712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712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0258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3166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1712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1712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17123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17123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i="1" dirty="0">
                          <a:latin typeface="Calibri"/>
                          <a:ea typeface="Calibri"/>
                          <a:cs typeface="Times New Roman"/>
                        </a:rPr>
                        <a:t>Function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i="1" dirty="0">
                          <a:latin typeface="Calibri"/>
                          <a:ea typeface="Calibri"/>
                          <a:cs typeface="Times New Roman"/>
                        </a:rPr>
                        <a:t>Codes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i="1" dirty="0">
                          <a:latin typeface="Calibri"/>
                          <a:ea typeface="Calibri"/>
                          <a:cs typeface="Times New Roman"/>
                        </a:rPr>
                        <a:t>4110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i="1" dirty="0">
                          <a:latin typeface="Calibri"/>
                          <a:ea typeface="Calibri"/>
                          <a:cs typeface="Times New Roman"/>
                        </a:rPr>
                        <a:t>4120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i="1" dirty="0">
                          <a:latin typeface="Calibri"/>
                          <a:ea typeface="Calibri"/>
                          <a:cs typeface="Times New Roman"/>
                        </a:rPr>
                        <a:t>4121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i="1" dirty="0">
                          <a:latin typeface="Calibri"/>
                          <a:ea typeface="Calibri"/>
                          <a:cs typeface="Times New Roman"/>
                        </a:rPr>
                        <a:t>4130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i="1" dirty="0">
                          <a:latin typeface="Calibri"/>
                          <a:ea typeface="Calibri"/>
                          <a:cs typeface="Times New Roman"/>
                        </a:rPr>
                        <a:t>4131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i="1" dirty="0">
                          <a:latin typeface="Calibri"/>
                          <a:ea typeface="Calibri"/>
                          <a:cs typeface="Times New Roman"/>
                        </a:rPr>
                        <a:t>4132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i="1" dirty="0">
                          <a:latin typeface="Calibri"/>
                          <a:ea typeface="Calibri"/>
                          <a:cs typeface="Times New Roman"/>
                        </a:rPr>
                        <a:t>4140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i="1" dirty="0">
                          <a:latin typeface="Calibri"/>
                          <a:ea typeface="Calibri"/>
                          <a:cs typeface="Times New Roman"/>
                        </a:rPr>
                        <a:t>4141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i="1" dirty="0">
                          <a:latin typeface="Calibri"/>
                          <a:ea typeface="Calibri"/>
                          <a:cs typeface="Times New Roman"/>
                        </a:rPr>
                        <a:t>4170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i="1" dirty="0">
                          <a:latin typeface="Calibri"/>
                          <a:ea typeface="Calibri"/>
                          <a:cs typeface="Times New Roman"/>
                        </a:rPr>
                        <a:t>4180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i="1" dirty="0">
                          <a:latin typeface="Calibri"/>
                          <a:ea typeface="Calibri"/>
                          <a:cs typeface="Times New Roman"/>
                        </a:rPr>
                        <a:t>4181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i="1" dirty="0">
                          <a:latin typeface="Calibri"/>
                          <a:ea typeface="Calibri"/>
                          <a:cs typeface="Times New Roman"/>
                        </a:rPr>
                        <a:t>4182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i="1" dirty="0">
                          <a:latin typeface="Calibri"/>
                          <a:ea typeface="Calibri"/>
                          <a:cs typeface="Times New Roman"/>
                        </a:rPr>
                        <a:t>4183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i="1" dirty="0">
                          <a:latin typeface="Calibri"/>
                          <a:ea typeface="Calibri"/>
                          <a:cs typeface="Times New Roman"/>
                        </a:rPr>
                        <a:t>4184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i="1" dirty="0">
                          <a:latin typeface="Calibri"/>
                          <a:ea typeface="Calibri"/>
                          <a:cs typeface="Times New Roman"/>
                        </a:rPr>
                        <a:t>4185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i="1" dirty="0">
                          <a:latin typeface="Calibri"/>
                          <a:ea typeface="Calibri"/>
                          <a:cs typeface="Times New Roman"/>
                        </a:rPr>
                        <a:t>4186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i="1" dirty="0">
                          <a:latin typeface="Calibri"/>
                          <a:ea typeface="Calibri"/>
                          <a:cs typeface="Times New Roman"/>
                        </a:rPr>
                        <a:t>4187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i="1" dirty="0">
                          <a:latin typeface="Calibri"/>
                          <a:ea typeface="Calibri"/>
                          <a:cs typeface="Times New Roman"/>
                        </a:rPr>
                        <a:t>4188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i="1" dirty="0">
                          <a:latin typeface="Calibri"/>
                          <a:ea typeface="Calibri"/>
                          <a:cs typeface="Times New Roman"/>
                        </a:rPr>
                        <a:t>4189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"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Object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Codes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054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103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161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103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103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103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161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161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115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161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103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103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>
                          <a:latin typeface="Calibri"/>
                          <a:ea typeface="Calibri"/>
                          <a:cs typeface="Times New Roman"/>
                        </a:rPr>
                        <a:t>161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161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161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103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161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>
                          <a:latin typeface="Calibri"/>
                          <a:ea typeface="Calibri"/>
                          <a:cs typeface="Times New Roman"/>
                        </a:rPr>
                        <a:t>161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>
                          <a:latin typeface="Calibri"/>
                          <a:ea typeface="Calibri"/>
                          <a:cs typeface="Times New Roman"/>
                        </a:rPr>
                        <a:t>161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2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099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121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167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121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121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121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167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167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151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167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121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121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167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167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167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121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167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167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167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2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113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131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131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131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131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158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131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131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131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117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161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161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161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161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159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161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161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161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80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139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167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167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167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167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168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167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167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167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8053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141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168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168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168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168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971800" algn="ctr"/>
                          <a:tab pos="5943600" algn="r"/>
                        </a:tabLst>
                        <a:defRPr/>
                      </a:pPr>
                      <a:r>
                        <a:rPr lang="en-US" sz="1050" b="1" dirty="0"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173</a:t>
                      </a:r>
                      <a:endParaRPr lang="en-US" sz="1050" dirty="0"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168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168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168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8053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168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169</a:t>
                      </a: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412" name="Rectangle 1"/>
          <p:cNvSpPr>
            <a:spLocks noChangeArrowheads="1"/>
          </p:cNvSpPr>
          <p:nvPr/>
        </p:nvSpPr>
        <p:spPr bwMode="auto">
          <a:xfrm>
            <a:off x="152400" y="605009"/>
            <a:ext cx="861060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7663" algn="ctr" eaLnBrk="0" hangingPunct="0">
              <a:tabLst>
                <a:tab pos="2971800" algn="ctr"/>
                <a:tab pos="5943600" algn="r"/>
              </a:tabLst>
            </a:pPr>
            <a:r>
              <a:rPr lang="en-US" sz="1100" b="1" i="1" u="sng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ROUTE TYPE</a:t>
            </a:r>
            <a:r>
              <a:rPr lang="en-US" sz="110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	</a:t>
            </a:r>
            <a:r>
              <a:rPr lang="en-US" sz="1100" b="1" i="1" u="sng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ABBREVIATION</a:t>
            </a:r>
            <a:r>
              <a:rPr lang="en-US" sz="110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                                                       </a:t>
            </a:r>
            <a:r>
              <a:rPr lang="en-US" sz="1100" b="1" i="1" u="sng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FUNCTION CODE</a:t>
            </a:r>
            <a:r>
              <a:rPr lang="en-US" sz="110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                 </a:t>
            </a:r>
            <a:r>
              <a:rPr lang="en-US" sz="1100" b="1" i="1" u="sng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FUNDED (Y/N)</a:t>
            </a:r>
            <a:r>
              <a:rPr lang="en-US" sz="110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      </a:t>
            </a:r>
            <a:endParaRPr lang="en-US" sz="1100" b="1" dirty="0">
              <a:ea typeface="Calibri" pitchFamily="34" charset="0"/>
              <a:cs typeface="Times New Roman" pitchFamily="18" charset="0"/>
            </a:endParaRPr>
          </a:p>
          <a:p>
            <a:pPr indent="347663" eaLnBrk="0" hangingPunct="0">
              <a:tabLst>
                <a:tab pos="2971800" algn="ctr"/>
                <a:tab pos="5943600" algn="r"/>
              </a:tabLst>
            </a:pPr>
            <a:r>
              <a:rPr lang="en-US" sz="1050" b="1" i="1" dirty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Regular Route	RR  	4120		</a:t>
            </a:r>
            <a:r>
              <a:rPr lang="en-US" sz="105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Y</a:t>
            </a:r>
            <a:endParaRPr lang="en-US" sz="1050" b="1" dirty="0">
              <a:ea typeface="Calibri" pitchFamily="34" charset="0"/>
              <a:cs typeface="Times New Roman" pitchFamily="18" charset="0"/>
            </a:endParaRPr>
          </a:p>
          <a:p>
            <a:pPr indent="347663" eaLnBrk="0" hangingPunct="0">
              <a:tabLst>
                <a:tab pos="2971800" algn="ctr"/>
                <a:tab pos="5943600" algn="r"/>
              </a:tabLst>
            </a:pPr>
            <a:r>
              <a:rPr lang="en-US" sz="1050" b="1" i="1" dirty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Regular Route with Aide	RA	4120	           	</a:t>
            </a:r>
            <a:r>
              <a:rPr lang="en-US" sz="105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Y</a:t>
            </a:r>
            <a:r>
              <a:rPr lang="en-US" sz="1050" b="1" i="1" dirty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050" b="1" i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(Aides-No)</a:t>
            </a:r>
            <a:r>
              <a:rPr lang="en-US" sz="1050" b="1" i="1" dirty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lang="en-US" sz="1050" b="1" dirty="0">
              <a:solidFill>
                <a:srgbClr val="7030A0"/>
              </a:solidFill>
              <a:ea typeface="Calibri" pitchFamily="34" charset="0"/>
              <a:cs typeface="Times New Roman" pitchFamily="18" charset="0"/>
            </a:endParaRPr>
          </a:p>
          <a:p>
            <a:pPr indent="347663" eaLnBrk="0" hangingPunct="0">
              <a:tabLst>
                <a:tab pos="2971800" algn="ctr"/>
                <a:tab pos="5943600" algn="r"/>
              </a:tabLst>
            </a:pPr>
            <a:r>
              <a:rPr lang="en-US" sz="1050" b="1" i="1" dirty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Natural Disaster	ND	4121	            	</a:t>
            </a:r>
            <a:r>
              <a:rPr lang="en-US" sz="105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Y</a:t>
            </a:r>
            <a:endParaRPr lang="en-US" sz="1050" b="1" dirty="0">
              <a:ea typeface="Calibri" pitchFamily="34" charset="0"/>
              <a:cs typeface="Times New Roman" pitchFamily="18" charset="0"/>
            </a:endParaRPr>
          </a:p>
          <a:p>
            <a:pPr indent="347663" eaLnBrk="0" hangingPunct="0">
              <a:tabLst>
                <a:tab pos="2971800" algn="ctr"/>
                <a:tab pos="5943600" algn="r"/>
              </a:tabLst>
            </a:pPr>
            <a:r>
              <a:rPr lang="en-US" sz="1050" b="1" i="1" dirty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Special Needs	SN	4130	            	</a:t>
            </a:r>
            <a:r>
              <a:rPr lang="en-US" sz="105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Y</a:t>
            </a:r>
            <a:endParaRPr lang="en-US" sz="1050" b="1" dirty="0">
              <a:ea typeface="Calibri" pitchFamily="34" charset="0"/>
              <a:cs typeface="Times New Roman" pitchFamily="18" charset="0"/>
            </a:endParaRPr>
          </a:p>
          <a:p>
            <a:pPr indent="347663" eaLnBrk="0" hangingPunct="0">
              <a:tabLst>
                <a:tab pos="2971800" algn="ctr"/>
                <a:tab pos="5943600" algn="r"/>
              </a:tabLst>
            </a:pPr>
            <a:r>
              <a:rPr lang="en-US" sz="1050" b="1" i="1" dirty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Special Needs with Aide	SA	4130	            </a:t>
            </a:r>
            <a:r>
              <a:rPr lang="en-US" sz="105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Y  </a:t>
            </a:r>
            <a:r>
              <a:rPr lang="en-US" sz="1050" b="1" i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(Aides-No)</a:t>
            </a:r>
            <a:endParaRPr lang="en-US" sz="1050" b="1" dirty="0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  <a:p>
            <a:pPr indent="347663" eaLnBrk="0" hangingPunct="0">
              <a:tabLst>
                <a:tab pos="2971800" algn="ctr"/>
                <a:tab pos="5943600" algn="r"/>
              </a:tabLst>
            </a:pPr>
            <a:r>
              <a:rPr lang="en-US" sz="1050" b="1" i="1" u="sng" dirty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Transition to Work</a:t>
            </a:r>
            <a:r>
              <a:rPr lang="en-US" sz="105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sz="1050" b="1" i="1" dirty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TW</a:t>
            </a:r>
            <a:r>
              <a:rPr lang="en-US" sz="105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sz="1050" b="1" i="1" dirty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4131</a:t>
            </a:r>
            <a:r>
              <a:rPr lang="en-US" sz="105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            	</a:t>
            </a:r>
            <a:r>
              <a:rPr lang="en-US" sz="1050" b="1" i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N</a:t>
            </a:r>
            <a:endParaRPr lang="en-US" sz="1050" b="1" dirty="0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  <a:p>
            <a:pPr indent="347663" eaLnBrk="0" hangingPunct="0">
              <a:tabLst>
                <a:tab pos="2971800" algn="ctr"/>
                <a:tab pos="5943600" algn="r"/>
              </a:tabLst>
            </a:pPr>
            <a:r>
              <a:rPr lang="en-US" sz="1050" b="1" i="1" u="sng" dirty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Transition to Work with Aide</a:t>
            </a:r>
            <a:r>
              <a:rPr lang="en-US" sz="105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sz="1050" b="1" i="1" dirty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TA</a:t>
            </a:r>
            <a:r>
              <a:rPr lang="en-US" sz="105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sz="1050" b="1" i="1" dirty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4131</a:t>
            </a:r>
            <a:r>
              <a:rPr lang="en-US" sz="105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            	</a:t>
            </a:r>
            <a:r>
              <a:rPr lang="en-US" sz="1050" b="1" i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en-US" sz="105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050" b="1" i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(Aides-No)</a:t>
            </a:r>
            <a:endParaRPr lang="en-US" sz="1050" b="1" dirty="0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  <a:p>
            <a:pPr indent="347663" eaLnBrk="0" hangingPunct="0">
              <a:tabLst>
                <a:tab pos="2971800" algn="ctr"/>
                <a:tab pos="5943600" algn="r"/>
              </a:tabLst>
            </a:pPr>
            <a:r>
              <a:rPr lang="en-US" sz="1050" b="1" i="1" u="sng" dirty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Special Needs Midday</a:t>
            </a:r>
            <a:r>
              <a:rPr lang="en-US" sz="105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sz="1050" b="1" i="1" dirty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SM</a:t>
            </a:r>
            <a:r>
              <a:rPr lang="en-US" sz="105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sz="1050" b="1" i="1" dirty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4132</a:t>
            </a:r>
            <a:r>
              <a:rPr lang="en-US" sz="105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            	Y</a:t>
            </a:r>
            <a:endParaRPr lang="en-US" sz="1050" b="1" dirty="0">
              <a:ea typeface="Calibri" pitchFamily="34" charset="0"/>
              <a:cs typeface="Times New Roman" pitchFamily="18" charset="0"/>
            </a:endParaRPr>
          </a:p>
          <a:p>
            <a:pPr indent="347663" eaLnBrk="0" hangingPunct="0">
              <a:tabLst>
                <a:tab pos="2971800" algn="ctr"/>
                <a:tab pos="5943600" algn="r"/>
              </a:tabLst>
            </a:pPr>
            <a:r>
              <a:rPr lang="en-US" sz="1050" b="1" i="1" u="sng" dirty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Special Needs Midday with Aide</a:t>
            </a:r>
            <a:r>
              <a:rPr lang="en-US" sz="105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sz="1050" b="1" i="1" dirty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MA</a:t>
            </a:r>
            <a:r>
              <a:rPr lang="en-US" sz="105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sz="1050" b="1" i="1" dirty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4132</a:t>
            </a:r>
            <a:r>
              <a:rPr lang="en-US" sz="105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            	Y  </a:t>
            </a:r>
            <a:r>
              <a:rPr lang="en-US" sz="1050" b="1" i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(Aides-No)</a:t>
            </a:r>
          </a:p>
          <a:p>
            <a:pPr indent="347663" eaLnBrk="0" hangingPunct="0">
              <a:tabLst>
                <a:tab pos="2971800" algn="ctr"/>
                <a:tab pos="5943600" algn="r"/>
              </a:tabLst>
            </a:pPr>
            <a:r>
              <a:rPr lang="en-US" sz="1050" b="1" i="1" u="sng" dirty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Technical School</a:t>
            </a:r>
            <a:r>
              <a:rPr lang="en-US" sz="105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sz="1050" b="1" i="1" dirty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TS</a:t>
            </a:r>
            <a:r>
              <a:rPr lang="en-US" sz="105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sz="1050" b="1" i="1" dirty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4140</a:t>
            </a:r>
            <a:r>
              <a:rPr lang="en-US" sz="105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            	Y</a:t>
            </a:r>
            <a:endParaRPr lang="en-US" sz="1050" b="1" dirty="0">
              <a:ea typeface="Calibri" pitchFamily="34" charset="0"/>
              <a:cs typeface="Times New Roman" pitchFamily="18" charset="0"/>
            </a:endParaRPr>
          </a:p>
          <a:p>
            <a:pPr indent="347663" eaLnBrk="0" hangingPunct="0">
              <a:tabLst>
                <a:tab pos="2971800" algn="ctr"/>
                <a:tab pos="5943600" algn="r"/>
              </a:tabLst>
            </a:pPr>
            <a:r>
              <a:rPr lang="en-US" sz="1050" b="1" i="1" u="sng" dirty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Midday</a:t>
            </a:r>
            <a:r>
              <a:rPr lang="en-US" sz="105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sz="1050" b="1" i="1" dirty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MD</a:t>
            </a:r>
            <a:r>
              <a:rPr lang="en-US" sz="105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sz="1050" b="1" i="1" dirty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4141</a:t>
            </a:r>
            <a:r>
              <a:rPr lang="en-US" sz="105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            	Y</a:t>
            </a:r>
          </a:p>
          <a:p>
            <a:pPr indent="347663" eaLnBrk="0" hangingPunct="0">
              <a:tabLst>
                <a:tab pos="2971800" algn="ctr"/>
                <a:tab pos="5943600" algn="r"/>
              </a:tabLst>
            </a:pPr>
            <a:r>
              <a:rPr lang="en-US" sz="1050" b="1" i="1" dirty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Choice Transportation/AAA</a:t>
            </a:r>
            <a:r>
              <a:rPr lang="en-US" sz="105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sz="1050" b="1" i="1" dirty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CT</a:t>
            </a:r>
            <a:r>
              <a:rPr lang="en-US" sz="105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sz="1050" b="1" i="1" dirty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4180</a:t>
            </a:r>
            <a:r>
              <a:rPr lang="en-US" sz="105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           	Y</a:t>
            </a:r>
            <a:endParaRPr lang="en-US" sz="1050" b="1" dirty="0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  <a:p>
            <a:pPr indent="347663" eaLnBrk="0" hangingPunct="0">
              <a:tabLst>
                <a:tab pos="2971800" algn="ctr"/>
                <a:tab pos="5943600" algn="r"/>
              </a:tabLst>
            </a:pPr>
            <a:r>
              <a:rPr lang="en-US" sz="1050" b="1" i="1" dirty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Head Start	HS	4181	           	</a:t>
            </a:r>
            <a:r>
              <a:rPr lang="en-US" sz="1050" b="1" i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N</a:t>
            </a:r>
            <a:endParaRPr lang="en-US" sz="1050" b="1" dirty="0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  <a:p>
            <a:pPr indent="347663" eaLnBrk="0" hangingPunct="0">
              <a:tabLst>
                <a:tab pos="2971800" algn="ctr"/>
                <a:tab pos="5943600" algn="r"/>
              </a:tabLst>
            </a:pPr>
            <a:r>
              <a:rPr lang="en-US" sz="1050" b="1" i="1" dirty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Preschool Home	PH	4182	           	</a:t>
            </a:r>
            <a:r>
              <a:rPr lang="en-US" sz="1050" b="1" i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N  (Aides-No)</a:t>
            </a:r>
            <a:endParaRPr lang="en-US" sz="1050" b="1" dirty="0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  <a:p>
            <a:pPr indent="347663" eaLnBrk="0" hangingPunct="0">
              <a:tabLst>
                <a:tab pos="2971800" algn="ctr"/>
                <a:tab pos="5943600" algn="r"/>
              </a:tabLst>
            </a:pPr>
            <a:r>
              <a:rPr lang="en-US" sz="1050" b="1" i="1" dirty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Alternative School	AS	4183	           	</a:t>
            </a:r>
            <a:r>
              <a:rPr lang="en-US" sz="105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Y</a:t>
            </a:r>
            <a:r>
              <a:rPr lang="en-US" sz="1050" b="1" i="1" dirty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lang="en-US" sz="1050" b="1" dirty="0">
              <a:solidFill>
                <a:srgbClr val="7030A0"/>
              </a:solidFill>
              <a:ea typeface="Calibri" pitchFamily="34" charset="0"/>
              <a:cs typeface="Times New Roman" pitchFamily="18" charset="0"/>
            </a:endParaRPr>
          </a:p>
          <a:p>
            <a:pPr indent="347663" eaLnBrk="0" hangingPunct="0">
              <a:tabLst>
                <a:tab pos="2971800" algn="ctr"/>
                <a:tab pos="5943600" algn="r"/>
              </a:tabLst>
            </a:pPr>
            <a:r>
              <a:rPr lang="en-US" sz="1050" b="1" i="1" dirty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Magnet School	MS	4184	           	</a:t>
            </a:r>
            <a:r>
              <a:rPr lang="en-US" sz="105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Y</a:t>
            </a:r>
            <a:endParaRPr lang="en-US" sz="1050" b="1" dirty="0">
              <a:ea typeface="Calibri" pitchFamily="34" charset="0"/>
              <a:cs typeface="Times New Roman" pitchFamily="18" charset="0"/>
            </a:endParaRPr>
          </a:p>
          <a:p>
            <a:pPr indent="347663" eaLnBrk="0" hangingPunct="0">
              <a:tabLst>
                <a:tab pos="2971800" algn="ctr"/>
                <a:tab pos="5943600" algn="r"/>
              </a:tabLst>
            </a:pPr>
            <a:r>
              <a:rPr lang="en-US" sz="1050" b="1" i="1" dirty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Magnet Home	MH	4185	           	</a:t>
            </a:r>
            <a:r>
              <a:rPr lang="en-US" sz="1050" b="1" i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N</a:t>
            </a:r>
            <a:endParaRPr lang="en-US" sz="1050" b="1" dirty="0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  <a:p>
            <a:pPr indent="347663" eaLnBrk="0" hangingPunct="0">
              <a:tabLst>
                <a:tab pos="2971800" algn="ctr"/>
                <a:tab pos="5943600" algn="r"/>
              </a:tabLst>
            </a:pPr>
            <a:r>
              <a:rPr lang="en-US" sz="1050" b="1" i="1" dirty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Preschool	PS	4186	           	</a:t>
            </a:r>
            <a:r>
              <a:rPr lang="en-US" sz="105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Y</a:t>
            </a:r>
            <a:r>
              <a:rPr lang="en-US" sz="1050" b="1" i="1" dirty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050" b="1" i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(Aides-No)</a:t>
            </a:r>
            <a:endParaRPr lang="en-US" sz="1050" b="1" dirty="0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  <a:p>
            <a:pPr indent="347663" eaLnBrk="0" hangingPunct="0">
              <a:tabLst>
                <a:tab pos="2971800" algn="ctr"/>
                <a:tab pos="5943600" algn="r"/>
              </a:tabLst>
            </a:pPr>
            <a:r>
              <a:rPr lang="en-US" sz="1050" b="1" i="1" dirty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Alternative Home	AH	4187	           	</a:t>
            </a:r>
            <a:r>
              <a:rPr lang="en-US" sz="1050" b="1" i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N</a:t>
            </a:r>
            <a:endParaRPr lang="en-US" sz="1050" b="1" dirty="0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  <a:p>
            <a:pPr indent="347663" eaLnBrk="0" hangingPunct="0">
              <a:tabLst>
                <a:tab pos="2971800" algn="ctr"/>
                <a:tab pos="5943600" algn="r"/>
              </a:tabLst>
            </a:pPr>
            <a:r>
              <a:rPr lang="en-US" sz="1050" b="1" i="1" dirty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Extended Day/Summer School	ED	4188	           	</a:t>
            </a:r>
            <a:r>
              <a:rPr lang="en-US" sz="1050" b="1" i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en-US" sz="1050" b="1" i="1" dirty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lang="en-US" sz="1050" b="1" dirty="0">
              <a:solidFill>
                <a:srgbClr val="7030A0"/>
              </a:solidFill>
              <a:ea typeface="Calibri" pitchFamily="34" charset="0"/>
              <a:cs typeface="Times New Roman" pitchFamily="18" charset="0"/>
            </a:endParaRPr>
          </a:p>
          <a:p>
            <a:pPr indent="347663" eaLnBrk="0" hangingPunct="0">
              <a:tabLst>
                <a:tab pos="2971800" algn="ctr"/>
                <a:tab pos="5943600" algn="r"/>
              </a:tabLst>
            </a:pPr>
            <a:r>
              <a:rPr lang="en-US" sz="1050" b="1" i="1" dirty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Homeless Transportation	HT	4189	           	</a:t>
            </a:r>
            <a:r>
              <a:rPr lang="en-US" sz="1050" b="1" i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N</a:t>
            </a:r>
          </a:p>
          <a:p>
            <a:pPr indent="347663" eaLnBrk="0" hangingPunct="0">
              <a:tabLst>
                <a:tab pos="2971800" algn="ctr"/>
                <a:tab pos="5943600" algn="r"/>
              </a:tabLst>
            </a:pPr>
            <a:endParaRPr lang="en-US" sz="800" b="1" dirty="0">
              <a:solidFill>
                <a:srgbClr val="7030A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indent="347663" eaLnBrk="0" hangingPunct="0">
              <a:tabLst>
                <a:tab pos="2971800" algn="ctr"/>
                <a:tab pos="5943600" algn="r"/>
              </a:tabLst>
            </a:pPr>
            <a:r>
              <a:rPr lang="en-US" sz="1400" b="1" u="sng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Function Code/Object Code Table for Transportation Funding</a:t>
            </a:r>
            <a:endParaRPr lang="en-US" sz="1100" b="1" dirty="0">
              <a:ea typeface="Calibri" pitchFamily="34" charset="0"/>
              <a:cs typeface="Times New Roman" pitchFamily="18" charset="0"/>
            </a:endParaRPr>
          </a:p>
          <a:p>
            <a:pPr indent="347663" eaLnBrk="0" hangingPunct="0">
              <a:tabLst>
                <a:tab pos="2971800" algn="ctr"/>
                <a:tab pos="5943600" algn="r"/>
              </a:tabLst>
            </a:pPr>
            <a:r>
              <a:rPr lang="en-US" sz="110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The table below will detail out the edit checks.  The object code(s) listed under each function code are the only ones allowed.  </a:t>
            </a:r>
          </a:p>
          <a:p>
            <a:pPr indent="347663" eaLnBrk="0" hangingPunct="0">
              <a:tabLst>
                <a:tab pos="2971800" algn="ctr"/>
                <a:tab pos="5943600" algn="r"/>
              </a:tabLst>
            </a:pPr>
            <a:r>
              <a:rPr lang="en-US" sz="110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Incorrect coding can result in a loss of transportation funding.</a:t>
            </a:r>
            <a:endParaRPr lang="en-US" dirty="0"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102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/>
            <a:r>
              <a:rPr lang="en-US" sz="6000" b="1" i="1" u="sng" dirty="0"/>
              <a:t>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14600"/>
            <a:ext cx="9144000" cy="1676400"/>
          </a:xfrm>
        </p:spPr>
        <p:txBody>
          <a:bodyPr rtlCol="0">
            <a:normAutofit/>
          </a:bodyPr>
          <a:lstStyle/>
          <a:p>
            <a:pPr lvl="1" eaLnBrk="1" fontAlgn="auto" hangingPunct="1">
              <a:spcAft>
                <a:spcPts val="0"/>
              </a:spcAft>
              <a:buNone/>
              <a:defRPr/>
            </a:pPr>
            <a:r>
              <a:rPr lang="en-US" sz="3200" b="1" i="1" dirty="0"/>
              <a:t>PEEHIP ($800  </a:t>
            </a:r>
            <a:r>
              <a:rPr lang="en-US" sz="2400" b="1" i="1" dirty="0"/>
              <a:t>X</a:t>
            </a:r>
            <a:r>
              <a:rPr lang="en-US" sz="3200" b="1" i="1" dirty="0"/>
              <a:t>  12 mo. </a:t>
            </a:r>
            <a:r>
              <a:rPr lang="en-US" sz="2400" b="1" i="1" dirty="0"/>
              <a:t>X</a:t>
            </a:r>
            <a:r>
              <a:rPr lang="en-US" sz="3200" b="1" i="1" dirty="0"/>
              <a:t> Positions Earned)</a:t>
            </a:r>
            <a:endParaRPr lang="en-US" b="1" i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dirty="0"/>
              <a:t>    Leave – 7 Days Per Position Earned @ $50 / Day</a:t>
            </a:r>
          </a:p>
        </p:txBody>
      </p:sp>
      <p:pic>
        <p:nvPicPr>
          <p:cNvPr id="12292" name="Picture 2" descr="http://t3.gstatic.com/images?q=tbn:ANd9GcRQSFP4sne5msH0AVtldOyigEbH-l98ax9NbkYvn_PFKH620LQ&amp;t=1&amp;usg=__ObNxkjEKRqaR3pHOu-kqqS-K0Xw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800600"/>
            <a:ext cx="244792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4" descr="http://t0.gstatic.com/images?q=tbn:ANd9GcTAvsTZrD5kRa_9jywmY3TQqnLbBWFFLFmOXukvKk8ggc2RS-E&amp;t=1&amp;usg=__sySA3qbpNpMG26FErOricTV6mdE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4419600"/>
            <a:ext cx="18288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 descr="http://www.usoge.gov/training/module_files/ogesge_wbt_07/benefit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4724400"/>
            <a:ext cx="24384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0" y="137160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400" lvl="1" indent="-29051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b="1" i="1" dirty="0"/>
              <a:t>   </a:t>
            </a:r>
            <a:r>
              <a:rPr lang="en-US" sz="3200" b="1" i="1" dirty="0">
                <a:latin typeface="+mj-lt"/>
              </a:rPr>
              <a:t>Social Security – 6.2%          Medicare – 1.45% Retirement – 12.59% &amp; 11.57%     U. C. – .125%</a:t>
            </a:r>
          </a:p>
        </p:txBody>
      </p:sp>
    </p:spTree>
    <p:extLst>
      <p:ext uri="{BB962C8B-B14F-4D97-AF65-F5344CB8AC3E}">
        <p14:creationId xmlns:p14="http://schemas.microsoft.com/office/powerpoint/2010/main" val="31665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3" grpId="0" build="p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Up Arrow 14"/>
          <p:cNvSpPr/>
          <p:nvPr/>
        </p:nvSpPr>
        <p:spPr>
          <a:xfrm>
            <a:off x="6553200" y="4343400"/>
            <a:ext cx="838200" cy="5334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1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600" b="1" i="1" u="sng" dirty="0"/>
              <a:t>Fuel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62000" y="1676400"/>
            <a:ext cx="79248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sz="4400" i="1" dirty="0">
                <a:latin typeface="Calibri" pitchFamily="34" charset="0"/>
              </a:rPr>
              <a:t>Route Report Mileage</a:t>
            </a:r>
          </a:p>
          <a:p>
            <a:pPr lvl="1"/>
            <a:endParaRPr lang="en-US" sz="1400" i="1" dirty="0">
              <a:latin typeface="Calibri" pitchFamily="34" charset="0"/>
            </a:endParaRPr>
          </a:p>
          <a:p>
            <a:pPr lvl="1"/>
            <a:r>
              <a:rPr lang="en-US" sz="4400" i="1" dirty="0">
                <a:latin typeface="Calibri" pitchFamily="34" charset="0"/>
              </a:rPr>
              <a:t>Route Report MPG</a:t>
            </a:r>
          </a:p>
          <a:p>
            <a:pPr lvl="1"/>
            <a:endParaRPr lang="en-US" sz="1400" i="1" dirty="0">
              <a:latin typeface="Calibri" pitchFamily="34" charset="0"/>
            </a:endParaRPr>
          </a:p>
          <a:p>
            <a:pPr lvl="1"/>
            <a:r>
              <a:rPr lang="en-US" sz="4400" i="1" dirty="0">
                <a:latin typeface="Calibri" pitchFamily="34" charset="0"/>
              </a:rPr>
              <a:t>Projected Cost of Fuel  (AAA)</a:t>
            </a:r>
          </a:p>
        </p:txBody>
      </p:sp>
      <p:pic>
        <p:nvPicPr>
          <p:cNvPr id="13317" name="Picture 2" descr="http://t3.gstatic.com/images?q=tbn:ANd9GcS5xeh6ueEYOJMMLAx79pYwo66frpgUm1yuPRweHboaR7cl7j0&amp;t=1&amp;usg=__-qwtc28hAeeOLpxww9_ZVnmEquU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4724400"/>
            <a:ext cx="152400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4" descr="http://static.guim.co.uk/sys-images/Guardian/About/General/2010/7/10/1278764614933/BP-gulf-oil-spill-cap-0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648200"/>
            <a:ext cx="1600200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6" descr="http://www.mobilemarketingwatch.com/wordpress/wp-content/uploads/2010/06/SMS-Donations-Answer-The-Call-For-Gulf-Oil-Spill-Relie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4648200"/>
            <a:ext cx="152241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8" descr="http://www.karlonia.com/wp-content/uploads/2008/07/money-symbo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4800600"/>
            <a:ext cx="876300" cy="876300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</p:spPr>
      </p:pic>
      <p:pic>
        <p:nvPicPr>
          <p:cNvPr id="13321" name="Picture 10" descr="http://t2.gstatic.com/images?q=tbn:ANd9GcRNPqqsX7nRZY42Tcr1ARwEQ_BdrCUms_IMlJuvkHpCMQtWP_k&amp;t=1&amp;h=171&amp;w=163&amp;usg=__noE4zMuYVQuiZtqmLnyCBv5NSe0=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4727575"/>
            <a:ext cx="89535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4276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b="1" i="1" u="sng" dirty="0"/>
              <a:t>Operational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1981200"/>
          </a:xfrm>
        </p:spPr>
        <p:txBody>
          <a:bodyPr rtlCol="0">
            <a:normAutofit fontScale="25000" lnSpcReduction="20000"/>
          </a:bodyPr>
          <a:lstStyle/>
          <a:p>
            <a:pPr lvl="1" eaLnBrk="1" fontAlgn="auto" hangingPunct="1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2800" b="1" i="1" dirty="0"/>
              <a:t> Amount per bus will be calculated</a:t>
            </a:r>
          </a:p>
          <a:p>
            <a:pPr lvl="1" eaLnBrk="1" fontAlgn="auto" hangingPunct="1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2800" b="1" i="1" dirty="0"/>
              <a:t> Multiplied by number of qualifying buses</a:t>
            </a:r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i="1" dirty="0"/>
          </a:p>
        </p:txBody>
      </p:sp>
      <p:pic>
        <p:nvPicPr>
          <p:cNvPr id="14340" name="Picture 2" descr="http://t1.gstatic.com/images?q=tbn:ANd9GcQTjKvG5qUk9zq3_Os47F0J72G1OAyLUM27D8PnY_sv0R_tIXA&amp;t=1&amp;h=167&amp;w=223&amp;usg=__PDYOcIoGCwyE2yoPKjF_hjkrfjM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733800"/>
            <a:ext cx="3495675" cy="261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5649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828764"/>
          </a:xfrm>
        </p:spPr>
        <p:txBody>
          <a:bodyPr/>
          <a:lstStyle/>
          <a:p>
            <a:pPr eaLnBrk="1" hangingPunct="1"/>
            <a:r>
              <a:rPr lang="en-US" sz="5400" b="1" i="1" u="sng" dirty="0"/>
              <a:t>Fleet Renewal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78290" cy="1914436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600" b="1" i="1" dirty="0"/>
              <a:t>     	</a:t>
            </a:r>
            <a:r>
              <a:rPr lang="en-US" sz="12800" b="1" i="1" dirty="0">
                <a:latin typeface="Times New Roman" pitchFamily="18" charset="0"/>
                <a:cs typeface="Times New Roman" pitchFamily="18" charset="0"/>
              </a:rPr>
              <a:t>Number of Qualifying Buses  (Route Report)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9600" i="1" dirty="0">
                <a:latin typeface="Times New Roman" pitchFamily="18" charset="0"/>
                <a:cs typeface="Times New Roman" pitchFamily="18" charset="0"/>
              </a:rPr>
              <a:t>Ten years or less in age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500" i="1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9600" i="1" dirty="0">
                <a:latin typeface="Times New Roman" pitchFamily="18" charset="0"/>
                <a:cs typeface="Times New Roman" pitchFamily="18" charset="0"/>
              </a:rPr>
              <a:t>Qualifying Route Types</a:t>
            </a:r>
            <a:r>
              <a:rPr lang="en-US" sz="4500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i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dirty="0"/>
              <a:t>			</a:t>
            </a:r>
            <a:r>
              <a:rPr lang="en-US" sz="9600" i="1" dirty="0"/>
              <a:t>Invoice Date &amp; On Order Buses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3276600"/>
            <a:ext cx="917829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r>
              <a:rPr lang="en-US" sz="3200" b="1" i="1" dirty="0">
                <a:latin typeface="Calibri" pitchFamily="34" charset="0"/>
              </a:rPr>
              <a:t>	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Amount Earned Per Qualifying Bus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4668054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3200" b="1" i="1" u="sng" dirty="0">
                <a:solidFill>
                  <a:srgbClr val="FF0000"/>
                </a:solidFill>
                <a:cs typeface="Times New Roman" pitchFamily="18" charset="0"/>
              </a:rPr>
              <a:t>Bus Financing Must Be State Approved</a:t>
            </a:r>
          </a:p>
          <a:p>
            <a:r>
              <a:rPr lang="en-US" sz="3200" b="1" i="1" u="sng" dirty="0">
                <a:solidFill>
                  <a:srgbClr val="FF0000"/>
                </a:solidFill>
                <a:cs typeface="Times New Roman" pitchFamily="18" charset="0"/>
              </a:rPr>
              <a:t> for Systems Lacking a 1-Month Operating Balance</a:t>
            </a:r>
            <a:endParaRPr lang="en-US" sz="3200" u="sng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0" y="3733800"/>
            <a:ext cx="917829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500" i="1" dirty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i="1" dirty="0">
                <a:cs typeface="Times New Roman" pitchFamily="18" charset="0"/>
              </a:rPr>
              <a:t>Based on average price of a bus divided by 10</a:t>
            </a: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993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Issues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52400" y="1752601"/>
            <a:ext cx="8915400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Extracurricular</a:t>
            </a:r>
          </a:p>
          <a:p>
            <a:pPr algn="ctr" eaLnBrk="1" hangingPunct="1"/>
            <a:r>
              <a:rPr lang="en-US" sz="3600" b="1" dirty="0">
                <a:latin typeface="Calibri" pitchFamily="34" charset="0"/>
              </a:rPr>
              <a:t>         </a:t>
            </a:r>
          </a:p>
          <a:p>
            <a:pPr algn="ctr" eaLnBrk="1" hangingPunct="1"/>
            <a:r>
              <a:rPr lang="en-US" sz="3600" b="1" dirty="0">
                <a:latin typeface="Calibri" pitchFamily="34" charset="0"/>
              </a:rPr>
              <a:t> </a:t>
            </a:r>
          </a:p>
        </p:txBody>
      </p:sp>
      <p:pic>
        <p:nvPicPr>
          <p:cNvPr id="17415" name="Picture 2" descr="http://t3.gstatic.com/images?q=tbn:ANd9GcRAk5n4VDwXsu4_-ACViqnnEL61wlF2DU4_94tfwDdwB7JFV_8&amp;t=1&amp;usg=__a8np-qSpZ-fQrV2HGbYvkwaHFXs=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1885950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2" descr="http://t3.gstatic.com/images?q=tbn:ANd9GcRAk5n4VDwXsu4_-ACViqnnEL61wlF2DU4_94tfwDdwB7JFV_8&amp;t=1&amp;usg=__a8np-qSpZ-fQrV2HGbYvkwaHFXs=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69055"/>
            <a:ext cx="1885950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Box 14"/>
          <p:cNvSpPr txBox="1">
            <a:spLocks noChangeArrowheads="1"/>
          </p:cNvSpPr>
          <p:nvPr/>
        </p:nvSpPr>
        <p:spPr bwMode="auto">
          <a:xfrm>
            <a:off x="7848600" y="2286317"/>
            <a:ext cx="533400" cy="307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b="1" dirty="0">
                <a:latin typeface="Calibri" pitchFamily="34" charset="0"/>
              </a:rPr>
              <a:t>Out</a:t>
            </a:r>
          </a:p>
        </p:txBody>
      </p:sp>
      <p:sp>
        <p:nvSpPr>
          <p:cNvPr id="16" name="Flowchart: Connector 15"/>
          <p:cNvSpPr/>
          <p:nvPr/>
        </p:nvSpPr>
        <p:spPr>
          <a:xfrm>
            <a:off x="8001000" y="5867400"/>
            <a:ext cx="46038" cy="76200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115175" y="958900"/>
            <a:ext cx="1676400" cy="9144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4868" y="2514600"/>
            <a:ext cx="9129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alibri" pitchFamily="34" charset="0"/>
              </a:rPr>
              <a:t>			     </a:t>
            </a:r>
            <a:r>
              <a:rPr lang="en-US" sz="4000" b="1" dirty="0">
                <a:cs typeface="Times New Roman" pitchFamily="18" charset="0"/>
              </a:rPr>
              <a:t>Rate: $1.85</a:t>
            </a:r>
            <a:endParaRPr lang="en-US" sz="4000" dirty="0">
              <a:cs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52400" y="3160931"/>
            <a:ext cx="900646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000" b="1" dirty="0">
                <a:latin typeface="Calibri" pitchFamily="34" charset="0"/>
              </a:rPr>
              <a:t>       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Retired Personnel &amp; Teachers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3962400"/>
            <a:ext cx="7848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Summer Food Service Program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19400" y="4876799"/>
            <a:ext cx="365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AAA</a:t>
            </a:r>
          </a:p>
        </p:txBody>
      </p:sp>
    </p:spTree>
    <p:extLst>
      <p:ext uri="{BB962C8B-B14F-4D97-AF65-F5344CB8AC3E}">
        <p14:creationId xmlns:p14="http://schemas.microsoft.com/office/powerpoint/2010/main" val="76229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2254"/>
            <a:ext cx="7772400" cy="765778"/>
          </a:xfrm>
        </p:spPr>
        <p:txBody>
          <a:bodyPr/>
          <a:lstStyle/>
          <a:p>
            <a:r>
              <a:rPr lang="en-US" sz="4000" b="1" u="sng" dirty="0">
                <a:latin typeface="Calibri" panose="020F0502020204030204" pitchFamily="34" charset="0"/>
                <a:cs typeface="Times New Roman" pitchFamily="18" charset="0"/>
              </a:rPr>
              <a:t>OPERATIONS ALLOCATION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91309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alibri" panose="020F0502020204030204" pitchFamily="34" charset="0"/>
                <a:cs typeface="Times New Roman" pitchFamily="18" charset="0"/>
              </a:rPr>
              <a:t>FY 2023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11282" y="913093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80.5%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09900" y="2396922"/>
            <a:ext cx="3162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4000" b="1" u="sng" dirty="0">
                <a:latin typeface="Calibri" panose="020F0502020204030204" pitchFamily="34" charset="0"/>
                <a:cs typeface="Times New Roman" pitchFamily="18" charset="0"/>
              </a:rPr>
              <a:t>FUEL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09900" y="3160930"/>
            <a:ext cx="5867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en-US" sz="3600" b="1" dirty="0">
              <a:solidFill>
                <a:srgbClr val="FF0000"/>
              </a:solidFill>
              <a:cs typeface="Times New Roman" pitchFamily="18" charset="0"/>
            </a:endParaRPr>
          </a:p>
          <a:p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95600" y="3214523"/>
            <a:ext cx="5892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>
                <a:latin typeface="Calibri" panose="020F0502020204030204" pitchFamily="34" charset="0"/>
                <a:cs typeface="Times New Roman" pitchFamily="18" charset="0"/>
              </a:rPr>
              <a:t>FY 2023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		           $3.81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5600" y="3868816"/>
            <a:ext cx="5903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>
                <a:latin typeface="Calibri" panose="020F0502020204030204" pitchFamily="34" charset="0"/>
                <a:cs typeface="Times New Roman" pitchFamily="18" charset="0"/>
              </a:rPr>
              <a:t>FY 2024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		           $5.10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43199" y="5414963"/>
            <a:ext cx="6056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Contractor Price      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$3.68</a:t>
            </a:r>
            <a:endParaRPr lang="en-US" b="1" u="sng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1559426"/>
            <a:ext cx="9140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alibri" panose="020F0502020204030204" pitchFamily="34" charset="0"/>
                <a:cs typeface="Times New Roman" pitchFamily="18" charset="0"/>
              </a:rPr>
              <a:t>FY 2024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07564" y="1505068"/>
            <a:ext cx="2750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         82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.6%</a:t>
            </a:r>
            <a:endParaRPr lang="en-US" sz="44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95600" y="4523109"/>
            <a:ext cx="5907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>
                <a:latin typeface="Calibri" panose="020F0502020204030204" pitchFamily="34" charset="0"/>
                <a:cs typeface="Times New Roman" pitchFamily="18" charset="0"/>
              </a:rPr>
              <a:t>Current Price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	           $3.14</a:t>
            </a:r>
          </a:p>
        </p:txBody>
      </p:sp>
    </p:spTree>
    <p:extLst>
      <p:ext uri="{BB962C8B-B14F-4D97-AF65-F5344CB8AC3E}">
        <p14:creationId xmlns:p14="http://schemas.microsoft.com/office/powerpoint/2010/main" val="3926712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9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0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u="sng" dirty="0">
                <a:latin typeface="Calibri" panose="020F0502020204030204" pitchFamily="34" charset="0"/>
                <a:cs typeface="Times New Roman" pitchFamily="18" charset="0"/>
              </a:rPr>
              <a:t>FLEET RENEWAL ALLOCATION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752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latin typeface="Calibri" panose="020F0502020204030204" pitchFamily="34" charset="0"/>
                <a:cs typeface="Times New Roman" pitchFamily="18" charset="0"/>
              </a:rPr>
              <a:t>FY 2023 – ETF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29200" y="17526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$7,581 PER BUS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26302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latin typeface="Calibri" panose="020F0502020204030204" pitchFamily="34" charset="0"/>
                <a:cs typeface="Times New Roman" pitchFamily="18" charset="0"/>
              </a:rPr>
              <a:t>QUALIFYING BUSES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99464" y="2630268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6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,563</a:t>
            </a:r>
          </a:p>
          <a:p>
            <a:endParaRPr lang="en-US" sz="3600" b="1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4530972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alibri" panose="020F0502020204030204" pitchFamily="34" charset="0"/>
                <a:cs typeface="Times New Roman" pitchFamily="18" charset="0"/>
              </a:rPr>
              <a:t> QUALIFYING BUSES              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6,803</a:t>
            </a:r>
            <a:endParaRPr lang="en-US" sz="2800" b="1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3507938"/>
            <a:ext cx="9172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latin typeface="Calibri" panose="020F0502020204030204" pitchFamily="34" charset="0"/>
                <a:cs typeface="Times New Roman" pitchFamily="18" charset="0"/>
              </a:rPr>
              <a:t>FY 2024 – ETF 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76800" y="3541931"/>
            <a:ext cx="4211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$7,581 PER BUS</a:t>
            </a:r>
          </a:p>
        </p:txBody>
      </p:sp>
    </p:spTree>
    <p:extLst>
      <p:ext uri="{BB962C8B-B14F-4D97-AF65-F5344CB8AC3E}">
        <p14:creationId xmlns:p14="http://schemas.microsoft.com/office/powerpoint/2010/main" val="200006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10" grpId="0"/>
      <p:bldP spid="11" grpId="0"/>
      <p:bldP spid="13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9B4A1-76C9-EEDE-2AF6-250CD0BACB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371599"/>
          </a:xfrm>
        </p:spPr>
        <p:txBody>
          <a:bodyPr/>
          <a:lstStyle/>
          <a:p>
            <a:r>
              <a:rPr lang="en-US" b="1" u="sng" dirty="0"/>
              <a:t>NEW LEGISLATION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1D5FEF-7873-7268-CAFC-A3D711547C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1143000"/>
            <a:ext cx="6400800" cy="1219200"/>
          </a:xfrm>
        </p:spPr>
        <p:txBody>
          <a:bodyPr/>
          <a:lstStyle/>
          <a:p>
            <a:r>
              <a:rPr lang="en-US" b="1" dirty="0"/>
              <a:t>Supplemental Bill</a:t>
            </a:r>
          </a:p>
          <a:p>
            <a:r>
              <a:rPr lang="en-US" b="1" dirty="0"/>
              <a:t>$20 Million for Fleet Renewal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33F997-D94D-E944-9CAD-B1BF1F7D62B5}"/>
              </a:ext>
            </a:extLst>
          </p:cNvPr>
          <p:cNvSpPr txBox="1"/>
          <p:nvPr/>
        </p:nvSpPr>
        <p:spPr>
          <a:xfrm>
            <a:off x="1219200" y="2819400"/>
            <a:ext cx="632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2% Pay Raise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0CFC99-1E30-E76C-E3D1-CE6EC40ADF2C}"/>
              </a:ext>
            </a:extLst>
          </p:cNvPr>
          <p:cNvSpPr txBox="1"/>
          <p:nvPr/>
        </p:nvSpPr>
        <p:spPr>
          <a:xfrm>
            <a:off x="685800" y="4145281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$15 Per Hour for All Positions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33E28F-E867-AF34-772F-89145CFE23C8}"/>
              </a:ext>
            </a:extLst>
          </p:cNvPr>
          <p:cNvSpPr txBox="1"/>
          <p:nvPr/>
        </p:nvSpPr>
        <p:spPr>
          <a:xfrm>
            <a:off x="685800" y="56388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Bid Law Changes</a:t>
            </a:r>
          </a:p>
        </p:txBody>
      </p:sp>
    </p:spTree>
    <p:extLst>
      <p:ext uri="{BB962C8B-B14F-4D97-AF65-F5344CB8AC3E}">
        <p14:creationId xmlns:p14="http://schemas.microsoft.com/office/powerpoint/2010/main" val="65991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676400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US" sz="9600" b="1">
                <a:solidFill>
                  <a:srgbClr val="FF0000"/>
                </a:solidFill>
              </a:rPr>
              <a:t>Questions?</a:t>
            </a:r>
          </a:p>
        </p:txBody>
      </p:sp>
      <p:pic>
        <p:nvPicPr>
          <p:cNvPr id="18435" name="Picture 2" descr="http://www.easypedia.gr/el/images/shared/archive/7/7b/20070427214331!United_States_one_dollar_bill,_obver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743200"/>
            <a:ext cx="6400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2" descr="http://blogs.dickinson.edu/copenhagen/files/2010/05/question_mark_money.jpg"/>
          <p:cNvPicPr>
            <a:picLocks noChangeAspect="1" noChangeArrowheads="1"/>
          </p:cNvPicPr>
          <p:nvPr/>
        </p:nvPicPr>
        <p:blipFill>
          <a:blip r:embed="rId3" cstate="print"/>
          <a:srcRect l="39655" t="31033" r="29311" b="10345"/>
          <a:stretch>
            <a:fillRect/>
          </a:stretch>
        </p:blipFill>
        <p:spPr bwMode="auto">
          <a:xfrm>
            <a:off x="7010400" y="3124200"/>
            <a:ext cx="33655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2" descr="http://blogs.dickinson.edu/copenhagen/files/2010/05/question_mark_money.jpg"/>
          <p:cNvPicPr>
            <a:picLocks noChangeAspect="1" noChangeArrowheads="1"/>
          </p:cNvPicPr>
          <p:nvPr/>
        </p:nvPicPr>
        <p:blipFill>
          <a:blip r:embed="rId3" cstate="print"/>
          <a:srcRect l="39655" t="31033" r="29311" b="10345"/>
          <a:stretch>
            <a:fillRect/>
          </a:stretch>
        </p:blipFill>
        <p:spPr bwMode="auto">
          <a:xfrm>
            <a:off x="1676400" y="3200400"/>
            <a:ext cx="33655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2" descr="http://blogs.dickinson.edu/copenhagen/files/2010/05/question_mark_money.jpg"/>
          <p:cNvPicPr>
            <a:picLocks noChangeAspect="1" noChangeArrowheads="1"/>
          </p:cNvPicPr>
          <p:nvPr/>
        </p:nvPicPr>
        <p:blipFill>
          <a:blip r:embed="rId4" cstate="print"/>
          <a:srcRect l="39655" t="31033" r="29311" b="10345"/>
          <a:stretch>
            <a:fillRect/>
          </a:stretch>
        </p:blipFill>
        <p:spPr bwMode="auto">
          <a:xfrm>
            <a:off x="7162800" y="4800600"/>
            <a:ext cx="223838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2" descr="http://blogs.dickinson.edu/copenhagen/files/2010/05/question_mark_money.jpg"/>
          <p:cNvPicPr>
            <a:picLocks noChangeAspect="1" noChangeArrowheads="1"/>
          </p:cNvPicPr>
          <p:nvPr/>
        </p:nvPicPr>
        <p:blipFill>
          <a:blip r:embed="rId4" cstate="print"/>
          <a:srcRect l="39655" t="31033" r="29311" b="10345"/>
          <a:stretch>
            <a:fillRect/>
          </a:stretch>
        </p:blipFill>
        <p:spPr bwMode="auto">
          <a:xfrm>
            <a:off x="1676400" y="4800600"/>
            <a:ext cx="223838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8"/>
          <p:cNvSpPr/>
          <p:nvPr/>
        </p:nvSpPr>
        <p:spPr>
          <a:xfrm>
            <a:off x="3886200" y="3581400"/>
            <a:ext cx="1295400" cy="152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8441" name="Picture 3"/>
          <p:cNvPicPr>
            <a:picLocks noChangeAspect="1" noChangeArrowheads="1"/>
          </p:cNvPicPr>
          <p:nvPr/>
        </p:nvPicPr>
        <p:blipFill>
          <a:blip r:embed="rId5" cstate="print"/>
          <a:srcRect t="7227" b="22507"/>
          <a:stretch>
            <a:fillRect/>
          </a:stretch>
        </p:blipFill>
        <p:spPr bwMode="auto">
          <a:xfrm>
            <a:off x="4114800" y="3733800"/>
            <a:ext cx="838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5891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sowetanlive.co.za/incoming/2012/04/19/financial_crisis_piggy_bank.jpg/BINARY/financial_crisis_piggy_ban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066800"/>
            <a:ext cx="5562600" cy="45613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67386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457200" y="228600"/>
            <a:ext cx="7848600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kumimoji="1" lang="en-US" sz="6000" b="1" i="1" u="sng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New Transportation </a:t>
            </a:r>
            <a:br>
              <a:rPr kumimoji="1" lang="en-US" sz="6000" b="1" i="1" u="sng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kumimoji="1" lang="en-US" sz="6000" b="1" i="1" u="sng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Funding Formula</a:t>
            </a:r>
          </a:p>
        </p:txBody>
      </p:sp>
      <p:pic>
        <p:nvPicPr>
          <p:cNvPr id="4099" name="Picture 4" descr="http://t0.gstatic.com/images?q=tbn:ANd9GcQWsvsPNVpLQnrRRXogVLETP4TFqpqzIPvEYeps2R4aEWmc4zI&amp;t=1&amp;h=147&amp;w=253&amp;usg=__efY5kxULmknK0rVRTSJmH1gbMuE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743200"/>
            <a:ext cx="5951538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78646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905000"/>
          </a:xfrm>
        </p:spPr>
        <p:txBody>
          <a:bodyPr/>
          <a:lstStyle/>
          <a:p>
            <a:pPr eaLnBrk="1" hangingPunct="1"/>
            <a:r>
              <a:rPr lang="en-US" sz="6000" b="1" i="1" u="sng"/>
              <a:t>Allocation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772400" cy="9906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4800" b="1" i="1"/>
              <a:t>Operations</a:t>
            </a:r>
          </a:p>
          <a:p>
            <a:pPr eaLnBrk="1" hangingPunct="1"/>
            <a:endParaRPr lang="en-US" sz="4800" b="1" i="1"/>
          </a:p>
          <a:p>
            <a:pPr eaLnBrk="1" hangingPunct="1"/>
            <a:endParaRPr lang="en-US" sz="4800" b="1" i="1"/>
          </a:p>
          <a:p>
            <a:pPr lvl="1" eaLnBrk="1" hangingPunct="1">
              <a:buFont typeface="Arial" charset="0"/>
              <a:buNone/>
            </a:pPr>
            <a:endParaRPr lang="en-US" b="1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600" y="4953000"/>
            <a:ext cx="5791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 i="1">
                <a:latin typeface="Calibri" pitchFamily="34" charset="0"/>
              </a:rPr>
              <a:t>Fleet Renewal </a:t>
            </a:r>
          </a:p>
        </p:txBody>
      </p:sp>
      <p:pic>
        <p:nvPicPr>
          <p:cNvPr id="5125" name="Picture 2" descr="http://t2.gstatic.com/images?q=tbn:ANd9GcTGCgbheusHdJpYLOfef2kSrolejdh0PyVj6Sznu-pFKRvJNHA&amp;t=1&amp;h=167&amp;w=222&amp;usg=__Jom2JK6H0VjivTyqobxvNGK5TQk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057400"/>
            <a:ext cx="211455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 descr="http://www.ua.edu/features/abcsofeducation/images/bus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4495800"/>
            <a:ext cx="21526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2216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600" u="sng"/>
              <a:t>Operations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1789113"/>
            <a:ext cx="7696200" cy="41544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Qualifying Buses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Salaried Positions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Coding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Benefits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Fuel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Operational Costs</a:t>
            </a:r>
          </a:p>
        </p:txBody>
      </p:sp>
      <p:pic>
        <p:nvPicPr>
          <p:cNvPr id="6148" name="Picture 2" descr="http://t2.gstatic.com/images?q=tbn:ANd9GcTGCgbheusHdJpYLOfef2kSrolejdh0PyVj6Sznu-pFKRvJNHA&amp;t=1&amp;h=167&amp;w=222&amp;usg=__Jom2JK6H0VjivTyqobxvNGK5TQk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2590800"/>
            <a:ext cx="3330575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6042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/>
            <a:r>
              <a:rPr lang="en-US" u="sng"/>
              <a:t>Qualifying Buses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4800" y="1524000"/>
            <a:ext cx="8534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4000">
                <a:latin typeface="Calibri" pitchFamily="34" charset="0"/>
              </a:rPr>
              <a:t> Morning and Afternoon Route Buses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2590800"/>
            <a:ext cx="8001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4000">
                <a:latin typeface="Calibri" pitchFamily="34" charset="0"/>
              </a:rPr>
              <a:t> Midday Route Buses</a:t>
            </a:r>
            <a:endParaRPr lang="en-US"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8600" y="3733800"/>
            <a:ext cx="73152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4000">
                <a:latin typeface="Calibri" pitchFamily="34" charset="0"/>
              </a:rPr>
              <a:t> 20% Spare Allowance</a:t>
            </a:r>
          </a:p>
          <a:p>
            <a:pPr lvl="1"/>
            <a:r>
              <a:rPr lang="en-US" sz="4000">
                <a:latin typeface="Calibri" pitchFamily="34" charset="0"/>
              </a:rPr>
              <a:t>- Lift Equipped Buses</a:t>
            </a:r>
          </a:p>
          <a:p>
            <a:pPr lvl="1"/>
            <a:r>
              <a:rPr lang="en-US" sz="4000">
                <a:latin typeface="Calibri" pitchFamily="34" charset="0"/>
              </a:rPr>
              <a:t>- Non-Lift Equipped Buses</a:t>
            </a:r>
            <a:endParaRPr lang="en-US">
              <a:latin typeface="Calibri" pitchFamily="34" charset="0"/>
            </a:endParaRPr>
          </a:p>
        </p:txBody>
      </p:sp>
      <p:pic>
        <p:nvPicPr>
          <p:cNvPr id="7174" name="Picture 2" descr="http://t0.gstatic.com/images?q=tbn:ANd9GcTl5O2CzmSLAUybXzMsbOdh0Pi5TiTaAqJKsB9XC53jam6yW-8&amp;t=1&amp;h=157&amp;w=236&amp;usg=__mq_OELL6BTvOnf8hS2s1Nj3Qnt0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667000"/>
            <a:ext cx="339407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349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010400" cy="1143000"/>
          </a:xfrm>
        </p:spPr>
        <p:txBody>
          <a:bodyPr/>
          <a:lstStyle/>
          <a:p>
            <a:pPr algn="l" eaLnBrk="1" hangingPunct="1"/>
            <a:r>
              <a:rPr lang="en-US" sz="4000" b="1" i="1" u="sng"/>
              <a:t>SALARIED POSITIONS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7315200" cy="5638800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800" b="1" i="1" dirty="0"/>
              <a:t>Positions earned based on size of operation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800" b="1" i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800" b="1" i="1" dirty="0"/>
              <a:t># of Bus Drivers based on efficient routing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800" b="1" i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800" b="1" i="1" dirty="0"/>
              <a:t>Salary amounts from LEAPS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200" i="1" dirty="0"/>
              <a:t>Amounts determined by individual system salary schedule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200" i="1" dirty="0"/>
              <a:t>Maximum salary applied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200" i="1" dirty="0"/>
              <a:t>Minimums for unfilled positions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800" b="1" i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800" b="1" i="1" dirty="0"/>
              <a:t>% of positions earned for small operations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800" b="1" i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800" b="1" i="1" dirty="0"/>
              <a:t>Function and object code usage will be limited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800" b="1" i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800" b="1" i="1" dirty="0"/>
              <a:t>Flexibility with positions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800" b="1" i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800" b="1" i="1" dirty="0"/>
              <a:t>Applies to Contract Systems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i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i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i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i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i="1" dirty="0"/>
          </a:p>
        </p:txBody>
      </p:sp>
      <p:pic>
        <p:nvPicPr>
          <p:cNvPr id="8196" name="Picture 2" descr="http://www.binarybasketball.com/wp-content/uploads/nba-salary-ca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050" y="2438400"/>
            <a:ext cx="302895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0188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0" y="91401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0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itchFamily="18" charset="0"/>
              </a:rPr>
              <a:t>Positions Funded w / Salaries</a:t>
            </a:r>
            <a:endParaRPr lang="en-US" sz="20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en-US" sz="1600" b="1" u="sng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FY 2024</a:t>
            </a:r>
            <a:endParaRPr lang="en-US" sz="1600" u="sng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en-US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*  Proportional allocation for systems earning less than one position. </a:t>
            </a:r>
            <a:endParaRPr lang="en-US" sz="32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0" y="1735138"/>
          <a:ext cx="9144000" cy="301891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65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Secretary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1/40*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Second@100; additional every 100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$32,700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$49,460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0" y="1066800"/>
          <a:ext cx="9144000" cy="631976"/>
        </p:xfrm>
        <a:graphic>
          <a:graphicData uri="http://schemas.openxmlformats.org/drawingml/2006/table">
            <a:tbl>
              <a:tblPr/>
              <a:tblGrid>
                <a:gridCol w="1828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i="1" dirty="0">
                          <a:latin typeface="Calibri"/>
                          <a:ea typeface="Calibri"/>
                          <a:cs typeface="Times New Roman"/>
                        </a:rPr>
                        <a:t>POSITION</a:t>
                      </a: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i="1" dirty="0">
                          <a:latin typeface="Calibri"/>
                          <a:ea typeface="Calibri"/>
                          <a:cs typeface="Times New Roman"/>
                        </a:rPr>
                        <a:t>RATIO</a:t>
                      </a: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i="1" dirty="0">
                          <a:latin typeface="Calibri"/>
                          <a:ea typeface="Calibri"/>
                          <a:cs typeface="Times New Roman"/>
                        </a:rPr>
                        <a:t>ADDITIONAL</a:t>
                      </a: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i="1" dirty="0">
                          <a:latin typeface="Calibri"/>
                          <a:ea typeface="Calibri"/>
                          <a:cs typeface="Times New Roman"/>
                        </a:rPr>
                        <a:t>  MINIMUM</a:t>
                      </a: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i="1" dirty="0">
                          <a:latin typeface="Calibri"/>
                          <a:ea typeface="Calibri"/>
                          <a:cs typeface="Times New Roman"/>
                        </a:rPr>
                        <a:t>  MAXIMUM</a:t>
                      </a: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3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i="0" u="sng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Supervisor</a:t>
                      </a:r>
                      <a:endParaRPr lang="en-US" sz="1400" i="0" u="sng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1/40*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No additional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$63,121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$105,025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0" y="2057400"/>
          <a:ext cx="9143999" cy="706120"/>
        </p:xfrm>
        <a:graphic>
          <a:graphicData uri="http://schemas.openxmlformats.org/drawingml/2006/table">
            <a:tbl>
              <a:tblPr/>
              <a:tblGrid>
                <a:gridCol w="1828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6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Assistant Supervisor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1/200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Additional every 200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$80,233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$101,728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0" y="2743200"/>
          <a:ext cx="9144001" cy="398411"/>
        </p:xfrm>
        <a:graphic>
          <a:graphicData uri="http://schemas.openxmlformats.org/drawingml/2006/table">
            <a:tbl>
              <a:tblPr/>
              <a:tblGrid>
                <a:gridCol w="1828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84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i="0" u="sng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Mechanic</a:t>
                      </a:r>
                      <a:endParaRPr lang="en-US" sz="1400" i="0" u="sng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1/22*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1@22, 2@33; additional every 22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$39,544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$55,789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0" y="3124200"/>
          <a:ext cx="9144001" cy="37809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80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Shop Foreman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1/55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1@55; additional every 88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$49,134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$69,029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0" y="3505200"/>
          <a:ext cx="9144001" cy="378091"/>
        </p:xfrm>
        <a:graphic>
          <a:graphicData uri="http://schemas.openxmlformats.org/drawingml/2006/table">
            <a:tbl>
              <a:tblPr/>
              <a:tblGrid>
                <a:gridCol w="1828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80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Parts Specialist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1/100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Additional every 250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$35,895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$51,400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0" y="3886200"/>
          <a:ext cx="9144001" cy="693559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35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Shop Assistant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1/22*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1@22, 2@33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, 3@55, 4@77, </a:t>
                      </a: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additional every 88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$26,391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$41,812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0" y="4572000"/>
          <a:ext cx="9144001" cy="693559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35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Route Specialist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1/75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Additional every 100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$45,308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$75,701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0" y="5257800"/>
          <a:ext cx="9144001" cy="301891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65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Bus Driver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1/1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N/A</a:t>
                      </a: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(Midday: $50.00</a:t>
                      </a:r>
                      <a:r>
                        <a:rPr lang="en-US" sz="1400" b="1" baseline="0" dirty="0">
                          <a:latin typeface="Arial"/>
                          <a:ea typeface="Calibri"/>
                          <a:cs typeface="Times New Roman"/>
                        </a:rPr>
                        <a:t> X 180 days X # of buses)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$14,654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$19,285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0" y="5562600"/>
          <a:ext cx="9144001" cy="433463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34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Utility Worker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1/40*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Additional every 4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$13,743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$17,860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0" y="6019800"/>
          <a:ext cx="9144001" cy="398411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84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Bus Aide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IEP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Not Funded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$0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$0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0" y="6400800"/>
          <a:ext cx="9144001" cy="378092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80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Nurse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IEP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Not Funded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$0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77165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$0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8" marR="42258" marT="67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393" name="TextBox 19"/>
          <p:cNvSpPr txBox="1">
            <a:spLocks noChangeArrowheads="1"/>
          </p:cNvSpPr>
          <p:nvPr/>
        </p:nvSpPr>
        <p:spPr bwMode="auto">
          <a:xfrm>
            <a:off x="2057400" y="835025"/>
            <a:ext cx="5029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dirty="0">
                <a:latin typeface="Calibri" pitchFamily="34" charset="0"/>
              </a:rPr>
              <a:t>    </a:t>
            </a:r>
            <a:r>
              <a:rPr lang="en-US" sz="1400" dirty="0">
                <a:latin typeface="Calibri" pitchFamily="34" charset="0"/>
              </a:rPr>
              <a:t>Required  Position, non-flexible.</a:t>
            </a:r>
          </a:p>
        </p:txBody>
      </p:sp>
      <p:sp>
        <p:nvSpPr>
          <p:cNvPr id="9394" name="Rectangle 22"/>
          <p:cNvSpPr>
            <a:spLocks noChangeArrowheads="1"/>
          </p:cNvSpPr>
          <p:nvPr/>
        </p:nvSpPr>
        <p:spPr bwMode="auto">
          <a:xfrm>
            <a:off x="1981200" y="914400"/>
            <a:ext cx="228600" cy="152400"/>
          </a:xfrm>
          <a:prstGeom prst="rect">
            <a:avLst/>
          </a:prstGeom>
          <a:solidFill>
            <a:srgbClr val="FF0000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kumimoji="1" lang="en-US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11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t3.gstatic.com/images?q=tbn:ANd9GcQlNc4k8RUp5k92UUtUtCtgmAuo9i79w7ixMWHUS0DQ6n_qTnA&amp;t=1&amp;usg=__lOWiMA5xg_WP8dGOAvzaCKBmbJM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3"/>
            <a:ext cx="9144000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1"/>
          <p:cNvSpPr>
            <a:spLocks noGrp="1"/>
          </p:cNvSpPr>
          <p:nvPr>
            <p:ph type="title"/>
          </p:nvPr>
        </p:nvSpPr>
        <p:spPr>
          <a:xfrm>
            <a:off x="685800" y="2133600"/>
            <a:ext cx="7772400" cy="1143000"/>
          </a:xfrm>
        </p:spPr>
        <p:txBody>
          <a:bodyPr/>
          <a:lstStyle/>
          <a:p>
            <a:pPr eaLnBrk="1" hangingPunct="1"/>
            <a:r>
              <a:rPr lang="en-US" sz="12400" b="1" u="sng">
                <a:solidFill>
                  <a:srgbClr val="FFFF00"/>
                </a:solidFill>
              </a:rPr>
              <a:t>Coding</a:t>
            </a:r>
          </a:p>
        </p:txBody>
      </p:sp>
    </p:spTree>
    <p:extLst>
      <p:ext uri="{BB962C8B-B14F-4D97-AF65-F5344CB8AC3E}">
        <p14:creationId xmlns:p14="http://schemas.microsoft.com/office/powerpoint/2010/main" val="288781057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6431</TotalTime>
  <Words>1008</Words>
  <Application>Microsoft Macintosh PowerPoint</Application>
  <PresentationFormat>On-screen Show (4:3)</PresentationFormat>
  <Paragraphs>299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Default Design</vt:lpstr>
      <vt:lpstr>Transportation Funding     Jerry Lassiter Financial Administrator Alabama State Department of Education Office of Supporting Programs Pupil Transportation Section </vt:lpstr>
      <vt:lpstr>PowerPoint Presentation</vt:lpstr>
      <vt:lpstr>PowerPoint Presentation</vt:lpstr>
      <vt:lpstr>Allocation Components</vt:lpstr>
      <vt:lpstr>Operations</vt:lpstr>
      <vt:lpstr>Qualifying Buses</vt:lpstr>
      <vt:lpstr>SALARIED POSITIONS</vt:lpstr>
      <vt:lpstr>PowerPoint Presentation</vt:lpstr>
      <vt:lpstr>Coding</vt:lpstr>
      <vt:lpstr>PowerPoint Presentation</vt:lpstr>
      <vt:lpstr>Benefits</vt:lpstr>
      <vt:lpstr>Fuel</vt:lpstr>
      <vt:lpstr>Operational Costs</vt:lpstr>
      <vt:lpstr>Fleet Renewal</vt:lpstr>
      <vt:lpstr>PowerPoint Presentation</vt:lpstr>
      <vt:lpstr>OPERATIONS ALLOCATION</vt:lpstr>
      <vt:lpstr>FLEET RENEWAL ALLOCATION</vt:lpstr>
      <vt:lpstr>NEW LEGISLATION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Jerry Lassiter</dc:creator>
  <cp:lastModifiedBy>Brenda Mendiola</cp:lastModifiedBy>
  <cp:revision>399</cp:revision>
  <cp:lastPrinted>2018-08-28T16:03:39Z</cp:lastPrinted>
  <dcterms:modified xsi:type="dcterms:W3CDTF">2023-06-17T00:40:08Z</dcterms:modified>
</cp:coreProperties>
</file>